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8" r:id="rId17"/>
    <p:sldId id="279" r:id="rId18"/>
    <p:sldId id="275" r:id="rId19"/>
  </p:sldIdLst>
  <p:sldSz cx="14630400" cy="8229600"/>
  <p:notesSz cx="8229600" cy="14630400"/>
  <p:embeddedFontLst>
    <p:embeddedFont>
      <p:font typeface="Prata" panose="020B0604020202020204" charset="0"/>
      <p:regular r:id="rId21"/>
    </p:embeddedFont>
    <p:embeddedFont>
      <p:font typeface="Raleway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44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7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hyperlink" Target="https://accelcq.com/" TargetMode="External"/><Relationship Id="rId4" Type="http://schemas.openxmlformats.org/officeDocument/2006/relationships/hyperlink" Target="mailto:Mansoor@accelcq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6.svg"/><Relationship Id="rId4" Type="http://schemas.openxmlformats.org/officeDocument/2006/relationships/image" Target="../media/image32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46627"/>
            <a:ext cx="11050310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AccelCQ Business Strategy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881568"/>
            <a:ext cx="129023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investors, clients looking to invest in Generative AI, Confidential Computing and Quantum Computing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513308" y="7671554"/>
            <a:ext cx="36037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024" y="781050"/>
            <a:ext cx="13478351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Accelerating Enterprise Innovation Through Advanced Computing Solutions</a:t>
            </a:r>
            <a:endParaRPr lang="en-US" sz="6450" dirty="0"/>
          </a:p>
        </p:txBody>
      </p:sp>
      <p:sp>
        <p:nvSpPr>
          <p:cNvPr id="3" name="Shape 1"/>
          <p:cNvSpPr/>
          <p:nvPr/>
        </p:nvSpPr>
        <p:spPr>
          <a:xfrm>
            <a:off x="576024" y="4196239"/>
            <a:ext cx="4383048" cy="2803922"/>
          </a:xfrm>
          <a:prstGeom prst="roundRect">
            <a:avLst>
              <a:gd name="adj" fmla="val 88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98884" y="4219099"/>
            <a:ext cx="4337328" cy="493752"/>
          </a:xfrm>
          <a:prstGeom prst="rect">
            <a:avLst/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4140" y="4342448"/>
            <a:ext cx="246817" cy="2468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3429" y="4877395"/>
            <a:ext cx="400823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Agent-Driven Application Development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3429" y="5490448"/>
            <a:ext cx="4008239" cy="1316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leverages cutting-edge AI agents to dramatically accelerate application development, automate complex coding tasks, and enable rapid prototyping cycles, transforming concepts into deployable solutions faster than ever.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23617" y="4196239"/>
            <a:ext cx="4383048" cy="2803922"/>
          </a:xfrm>
          <a:prstGeom prst="roundRect">
            <a:avLst>
              <a:gd name="adj" fmla="val 88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46477" y="4219099"/>
            <a:ext cx="4337328" cy="493752"/>
          </a:xfrm>
          <a:prstGeom prst="rect">
            <a:avLst/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1732" y="4342448"/>
            <a:ext cx="246817" cy="2468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11021" y="4877395"/>
            <a:ext cx="400823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Confidential Computing Workloads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311021" y="5490448"/>
            <a:ext cx="4008239" cy="1316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expertise includes deploying and managing secure, encrypted computing environments on Azure. We ensure data remains protected even when in use, fostering privacy-preserving applications for sensitive workloads.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209" y="4196239"/>
            <a:ext cx="4383048" cy="2803922"/>
          </a:xfrm>
          <a:prstGeom prst="roundRect">
            <a:avLst>
              <a:gd name="adj" fmla="val 88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694069" y="4219099"/>
            <a:ext cx="4337328" cy="493752"/>
          </a:xfrm>
          <a:prstGeom prst="rect">
            <a:avLst/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9324" y="4342448"/>
            <a:ext cx="246817" cy="2468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613" y="4877395"/>
            <a:ext cx="37321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IBM Quantum Computing Integration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858613" y="5233273"/>
            <a:ext cx="4008239" cy="1579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offers specialized capabilities in quantum computing, including the development of hybrid classical-quantum applications and advanced quantum algorithms on IBM's state-of-the-art quantum platforms, preparing enterprises for the future of computation.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576024" y="7185303"/>
            <a:ext cx="134783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 to accelerate your innovation journey? Contact us for a personalized demo.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6114336" y="7857649"/>
            <a:ext cx="240172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9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3A50CB-242C-619D-E690-5C219812AA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217" y="757952"/>
            <a:ext cx="13069967" cy="2786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Demo Platform</a:t>
            </a:r>
            <a:endParaRPr lang="en-US" sz="8750" dirty="0"/>
          </a:p>
        </p:txBody>
      </p:sp>
      <p:sp>
        <p:nvSpPr>
          <p:cNvPr id="3" name="Text 1"/>
          <p:cNvSpPr/>
          <p:nvPr/>
        </p:nvSpPr>
        <p:spPr>
          <a:xfrm>
            <a:off x="780217" y="3990261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 </a:t>
            </a:r>
            <a:r>
              <a:rPr lang="en-US" sz="17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capabilities through our live demo environment showcasing: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217" y="4597598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agent-driven application development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217" y="5032177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Azure confidential computing workloads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217" y="5466755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IBM quantum computing integration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217" y="5901333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automation and rapid deployment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217" y="6508671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Live Demo Available - Schedule a personalized walkthrough of our multi-cloud platform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217" y="7116008"/>
            <a:ext cx="1306996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See how we can accelerate your next project from concept to deployment in weeks, not months.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688449" y="7726680"/>
            <a:ext cx="325350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216C4-09DB-2E1A-F187-DD4D0628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1430655"/>
            <a:ext cx="11904940" cy="140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Client Success Stories</a:t>
            </a:r>
            <a:endParaRPr lang="en-US" sz="8800" dirty="0"/>
          </a:p>
        </p:txBody>
      </p:sp>
      <p:sp>
        <p:nvSpPr>
          <p:cNvPr id="3" name="Text 1"/>
          <p:cNvSpPr/>
          <p:nvPr/>
        </p:nvSpPr>
        <p:spPr>
          <a:xfrm>
            <a:off x="786051" y="3171349"/>
            <a:ext cx="1305829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our enterprise clients say about </a:t>
            </a:r>
            <a:r>
              <a:rPr lang="en-US" sz="17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accelerated innovation approach: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051" y="3985498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reduced our AI deployment timeline from 6 months to 6 weeks" - Fortune 500 Technology Company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051" y="4906447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"Their confidential computing expertise gave us the security confidence we needed" - Financial Services Leader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6783" y="3985498"/>
            <a:ext cx="6255187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"The demo platform helped our team visualize quantum computing applications immediately" - Manufacturing Enterprise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6783" y="5265896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"From proof-of-concept to production faster than we thought possible" - Healthcare Innovation Team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6051" y="6439495"/>
            <a:ext cx="1305829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 to accelerate your innovation timeline? Let's discuss your next project.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75948" y="7721918"/>
            <a:ext cx="327850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53432-3BF9-3F62-9726-0BE17C3D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689967"/>
            <a:ext cx="10146863" cy="126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950"/>
              </a:lnSpc>
              <a:buNone/>
            </a:pPr>
            <a:r>
              <a:rPr lang="en-US" sz="79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Metrics</a:t>
            </a:r>
            <a:endParaRPr lang="en-US" sz="7950" dirty="0"/>
          </a:p>
        </p:txBody>
      </p:sp>
      <p:sp>
        <p:nvSpPr>
          <p:cNvPr id="3" name="Text 1"/>
          <p:cNvSpPr/>
          <p:nvPr/>
        </p:nvSpPr>
        <p:spPr>
          <a:xfrm>
            <a:off x="710208" y="2262545"/>
            <a:ext cx="5927050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Proven Results Across Enterprise Clients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10208" y="3048833"/>
            <a:ext cx="3112294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75%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710208" y="3972044"/>
            <a:ext cx="3112294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time-to-market for AI solutions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076105" y="3048833"/>
            <a:ext cx="3112294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90%</a:t>
            </a:r>
            <a:endParaRPr lang="en-US" sz="5250" dirty="0"/>
          </a:p>
        </p:txBody>
      </p:sp>
      <p:sp>
        <p:nvSpPr>
          <p:cNvPr id="7" name="Text 5"/>
          <p:cNvSpPr/>
          <p:nvPr/>
        </p:nvSpPr>
        <p:spPr>
          <a:xfrm>
            <a:off x="4273868" y="3972044"/>
            <a:ext cx="271664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Client satisfaction rate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42002" y="3048833"/>
            <a:ext cx="3112294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50+</a:t>
            </a:r>
            <a:endParaRPr lang="en-US" sz="5250" dirty="0"/>
          </a:p>
        </p:txBody>
      </p:sp>
      <p:sp>
        <p:nvSpPr>
          <p:cNvPr id="9" name="Text 7"/>
          <p:cNvSpPr/>
          <p:nvPr/>
        </p:nvSpPr>
        <p:spPr>
          <a:xfrm>
            <a:off x="7442002" y="3972044"/>
            <a:ext cx="3112294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Successful confidential computing deployments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807898" y="3048833"/>
            <a:ext cx="3112294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25+</a:t>
            </a:r>
            <a:endParaRPr lang="en-US" sz="5250" dirty="0"/>
          </a:p>
        </p:txBody>
      </p:sp>
      <p:sp>
        <p:nvSpPr>
          <p:cNvPr id="11" name="Text 9"/>
          <p:cNvSpPr/>
          <p:nvPr/>
        </p:nvSpPr>
        <p:spPr>
          <a:xfrm>
            <a:off x="10807898" y="3972044"/>
            <a:ext cx="3112294" cy="951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computing proof-of-concepts delivered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759053" y="5430441"/>
            <a:ext cx="3112294" cy="66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5250" dirty="0"/>
          </a:p>
        </p:txBody>
      </p:sp>
      <p:sp>
        <p:nvSpPr>
          <p:cNvPr id="13" name="Text 11"/>
          <p:cNvSpPr/>
          <p:nvPr/>
        </p:nvSpPr>
        <p:spPr>
          <a:xfrm>
            <a:off x="5759053" y="6353651"/>
            <a:ext cx="3112294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delivery success rate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10208" y="7216021"/>
            <a:ext cx="1320998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track record speaks to our ability to accelerate your innovation journey.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834896" y="7771924"/>
            <a:ext cx="296048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AF183C-D5EF-B560-24AA-6378AAAC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7606" y="823317"/>
            <a:ext cx="12935188" cy="3027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Overcoming Innovation Barriers</a:t>
            </a:r>
            <a:endParaRPr lang="en-US" sz="9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06" y="4334708"/>
            <a:ext cx="12935188" cy="13401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06" y="6007775"/>
            <a:ext cx="12935188" cy="13401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48074" y="7684413"/>
            <a:ext cx="35342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C0B07-3F27-F004-235B-AACAFF3351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6C075C1-1AE0-82EA-8CC1-C1A3770CC18F}"/>
              </a:ext>
            </a:extLst>
          </p:cNvPr>
          <p:cNvSpPr/>
          <p:nvPr/>
        </p:nvSpPr>
        <p:spPr>
          <a:xfrm>
            <a:off x="1207521" y="5068454"/>
            <a:ext cx="12450606" cy="464245"/>
          </a:xfrm>
          <a:prstGeom prst="rect">
            <a:avLst/>
          </a:prstGeom>
          <a:solidFill>
            <a:srgbClr val="3A3A3C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 gaps in emerging technologies, long development cycles, security concerns with new computing paradigms, and lack of hands-on experience with confidential and quantum computing</a:t>
            </a:r>
            <a:endParaRPr lang="en-US" sz="16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2CB5884A-42D2-8764-8E09-9124547955FB}"/>
              </a:ext>
            </a:extLst>
          </p:cNvPr>
          <p:cNvSpPr/>
          <p:nvPr/>
        </p:nvSpPr>
        <p:spPr>
          <a:xfrm>
            <a:off x="1207522" y="6726080"/>
            <a:ext cx="12450606" cy="334478"/>
          </a:xfrm>
          <a:prstGeom prst="rect">
            <a:avLst/>
          </a:prstGeom>
          <a:solidFill>
            <a:srgbClr val="3A3A3C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demo-driven approach, expert staff augmentation, turnkey solutions, and proven reference architectures eliminate barriers and reduce risk while accelerating time-to-value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82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" y="2796183"/>
            <a:ext cx="8793123" cy="109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9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</a:t>
            </a:r>
            <a:endParaRPr lang="en-US" sz="6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4" y="4158972"/>
            <a:ext cx="13399532" cy="9847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34" y="5385435"/>
            <a:ext cx="13399532" cy="98476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34" y="6611898"/>
            <a:ext cx="13399532" cy="9847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032302" y="7841099"/>
            <a:ext cx="256567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9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38A94-8E76-D74C-DDE4-AAAD4A32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8EAEEAB5-FD0D-934A-4898-92FD592B2D7E}"/>
              </a:ext>
            </a:extLst>
          </p:cNvPr>
          <p:cNvSpPr/>
          <p:nvPr/>
        </p:nvSpPr>
        <p:spPr>
          <a:xfrm>
            <a:off x="864037" y="4664597"/>
            <a:ext cx="12902327" cy="393540"/>
          </a:xfrm>
          <a:prstGeom prst="rect">
            <a:avLst/>
          </a:prstGeom>
          <a:solidFill>
            <a:srgbClr val="3A3A3C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Fortune 500 enterprises, technology leaders, financial services, healthcare organizations, and manufacturing companies seeking to adopt confidential computing and quantum technologies</a:t>
            </a:r>
            <a:endParaRPr lang="en-US" sz="14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DED47701-0D01-693F-D841-21FE1F10133F}"/>
              </a:ext>
            </a:extLst>
          </p:cNvPr>
          <p:cNvSpPr/>
          <p:nvPr/>
        </p:nvSpPr>
        <p:spPr>
          <a:xfrm>
            <a:off x="864037" y="5914662"/>
            <a:ext cx="12902327" cy="418076"/>
          </a:xfrm>
          <a:prstGeom prst="rect">
            <a:avLst/>
          </a:prstGeom>
          <a:solidFill>
            <a:srgbClr val="3A3A3C"/>
          </a:solidFill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CFCBBF"/>
                </a:solidFill>
                <a:latin typeface="Raleway" pitchFamily="34" charset="0"/>
              </a:rPr>
              <a:t>Forward-thinking organizations that understand the competitive advantage of emerging technologies but need expert guidance, proof-of-concepts, and accelerated implementation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630D2542-3A21-0B84-AE94-E9C646798111}"/>
              </a:ext>
            </a:extLst>
          </p:cNvPr>
          <p:cNvSpPr/>
          <p:nvPr/>
        </p:nvSpPr>
        <p:spPr>
          <a:xfrm>
            <a:off x="864037" y="7104459"/>
            <a:ext cx="12902327" cy="407511"/>
          </a:xfrm>
          <a:prstGeom prst="rect">
            <a:avLst/>
          </a:prstGeom>
          <a:solidFill>
            <a:srgbClr val="3A3A3C"/>
          </a:solidFill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CFCBBF"/>
                </a:solidFill>
                <a:latin typeface="Raleway" pitchFamily="34" charset="0"/>
              </a:rPr>
              <a:t>The confidential computing market is projected to reach $54B by 2026, while quantum computing services are expected to grow to $8.6B by 2027 - representing massive opportunity for early adopters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6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095" y="2400062"/>
            <a:ext cx="10273903" cy="943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59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AccelCQ's Growth Roadmap</a:t>
            </a:r>
            <a:endParaRPr lang="en-US" sz="5900" dirty="0"/>
          </a:p>
        </p:txBody>
      </p:sp>
      <p:sp>
        <p:nvSpPr>
          <p:cNvPr id="4" name="Shape 1"/>
          <p:cNvSpPr/>
          <p:nvPr/>
        </p:nvSpPr>
        <p:spPr>
          <a:xfrm>
            <a:off x="741759" y="3569494"/>
            <a:ext cx="15240" cy="2532221"/>
          </a:xfrm>
          <a:prstGeom prst="roundRect">
            <a:avLst>
              <a:gd name="adj" fmla="val 14852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96243" y="3731538"/>
            <a:ext cx="452676" cy="15240"/>
          </a:xfrm>
          <a:prstGeom prst="roundRect">
            <a:avLst>
              <a:gd name="adj" fmla="val 14852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2036" y="3569494"/>
            <a:ext cx="339447" cy="33944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8531" y="359771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96258" y="3597712"/>
            <a:ext cx="346531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1: Demo Platform Launch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496258" y="3971092"/>
            <a:ext cx="125620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interactive web platform showcasing AI agents, confidential computing, and quantum workloads across Azure and IBM Cloud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896243" y="4676180"/>
            <a:ext cx="452676" cy="15240"/>
          </a:xfrm>
          <a:prstGeom prst="roundRect">
            <a:avLst>
              <a:gd name="adj" fmla="val 14852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2036" y="4514136"/>
            <a:ext cx="339447" cy="33944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28531" y="454235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496258" y="4542353"/>
            <a:ext cx="296489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2: Market Expansion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496258" y="4915733"/>
            <a:ext cx="125620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Scale staff augmentation services, expand client base, and develop industry-specific solutions for healthcare, finance, and manufacturing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896243" y="5620822"/>
            <a:ext cx="452676" cy="15240"/>
          </a:xfrm>
          <a:prstGeom prst="roundRect">
            <a:avLst>
              <a:gd name="adj" fmla="val 14852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72036" y="5458778"/>
            <a:ext cx="339447" cy="33944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28531" y="548699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496258" y="5486995"/>
            <a:ext cx="343340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3: Innovation Leadership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496258" y="5860375"/>
            <a:ext cx="125620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Establish </a:t>
            </a:r>
            <a:r>
              <a:rPr lang="en-US" sz="11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as the go-to partner for enterprise quantum and confidential computing adoption with proprietary frameworks and tools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72095" y="6422231"/>
            <a:ext cx="336482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Transformation Impact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72095" y="6855976"/>
            <a:ext cx="6559034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enterprises adopt confidential and quantum computing at scale, </a:t>
            </a:r>
            <a:r>
              <a:rPr lang="en-US" sz="11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early expertise positions us as the trusted partner for digital transformation in the post-classical computing era.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506891" y="6422231"/>
            <a:ext cx="366057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AccelCQ</a:t>
            </a:r>
            <a:r>
              <a:rPr lang="en-US" sz="1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's Competitive Advantage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506891" y="6855976"/>
            <a:ext cx="6559034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demo-driven approach, combined with deep technical expertise and rapid deployment capabilities, creates a unique value proposition that traditional consulting firms cannot match. We don't just advise - we deliver working solutions.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6213634" y="7888605"/>
            <a:ext cx="2203013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65A088-278A-DF4F-DBBC-F3CBB96A1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044" y="885230"/>
            <a:ext cx="10516314" cy="131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350"/>
              </a:lnSpc>
              <a:buNone/>
            </a:pPr>
            <a:r>
              <a:rPr lang="en-US" sz="82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Competition</a:t>
            </a:r>
            <a:endParaRPr lang="en-US" sz="8250" dirty="0"/>
          </a:p>
        </p:txBody>
      </p:sp>
      <p:sp>
        <p:nvSpPr>
          <p:cNvPr id="3" name="Text 1"/>
          <p:cNvSpPr/>
          <p:nvPr/>
        </p:nvSpPr>
        <p:spPr>
          <a:xfrm>
            <a:off x="736044" y="2515195"/>
            <a:ext cx="6833592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🚀</a:t>
            </a:r>
            <a:r>
              <a:rPr lang="en-US" sz="2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How AccelCQ Differentiates in the Market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36044" y="3232547"/>
            <a:ext cx="4245888" cy="2287310"/>
          </a:xfrm>
          <a:prstGeom prst="roundRect">
            <a:avLst>
              <a:gd name="adj" fmla="val 137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46309" y="3442811"/>
            <a:ext cx="337827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Consulting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46309" y="3963233"/>
            <a:ext cx="3825359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 engagement cycles, theoretical recommendations, limited hands-on implementation. </a:t>
            </a:r>
            <a:r>
              <a:rPr lang="en-US" sz="16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delivers working demos and rapid deployment.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2197" y="3232547"/>
            <a:ext cx="4245888" cy="2287310"/>
          </a:xfrm>
          <a:prstGeom prst="roundRect">
            <a:avLst>
              <a:gd name="adj" fmla="val 137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02461" y="3442811"/>
            <a:ext cx="315491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Providers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402461" y="3963233"/>
            <a:ext cx="3825359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infrastructure, not application development. </a:t>
            </a:r>
            <a:r>
              <a:rPr lang="en-US" sz="16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bridges the gap with turnkey solutions and expert staff augmentation.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9648349" y="3232547"/>
            <a:ext cx="4245888" cy="2287310"/>
          </a:xfrm>
          <a:prstGeom prst="roundRect">
            <a:avLst>
              <a:gd name="adj" fmla="val 137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58613" y="3442811"/>
            <a:ext cx="315491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Integrators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9858613" y="3963233"/>
            <a:ext cx="3825359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Generalist approach, slow to adopt emerging technologies. </a:t>
            </a:r>
            <a:r>
              <a:rPr lang="en-US" sz="16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specializes in confidential and quantum computing with proven expertise.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6044" y="5730121"/>
            <a:ext cx="13158192" cy="1614130"/>
          </a:xfrm>
          <a:prstGeom prst="roundRect">
            <a:avLst>
              <a:gd name="adj" fmla="val 195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46309" y="5940385"/>
            <a:ext cx="318908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AccelCQ</a:t>
            </a: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's Advantage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946309" y="6460807"/>
            <a:ext cx="1273766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Demo-driven approach, rapid deployment, specialized expertise in emerging technologies, and proven track record of accelerating enterprise innovation.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780246" y="7754183"/>
            <a:ext cx="3069788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1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39260C-73BD-911B-58EC-5FB6F3DD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414" y="1998477"/>
            <a:ext cx="5775767" cy="62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Thank You !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5513308" y="7671554"/>
            <a:ext cx="36037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BA64-4B6F-3973-B9FE-94DCEF2C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21AB8EE-22A6-EF45-5699-F9E2DDEC3300}"/>
              </a:ext>
            </a:extLst>
          </p:cNvPr>
          <p:cNvSpPr/>
          <p:nvPr/>
        </p:nvSpPr>
        <p:spPr>
          <a:xfrm>
            <a:off x="5995811" y="3272313"/>
            <a:ext cx="1631905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🤔</a:t>
            </a: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Q &amp; A</a:t>
            </a:r>
            <a:endParaRPr lang="en-US" sz="2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EF7AAE6-8D6C-6CB3-2A8A-AB97CB4836AE}"/>
              </a:ext>
            </a:extLst>
          </p:cNvPr>
          <p:cNvSpPr/>
          <p:nvPr/>
        </p:nvSpPr>
        <p:spPr>
          <a:xfrm>
            <a:off x="5995811" y="3816464"/>
            <a:ext cx="3981570" cy="1631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Contact:</a:t>
            </a:r>
            <a:b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Email: 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/>
              </a:rPr>
              <a:t>Mansoor@accelcq.com</a:t>
            </a:r>
            <a:endParaRPr lang="en-US" sz="16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</a:rPr>
              <a:t>Website: 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hlinkClick r:id="rId5"/>
              </a:rPr>
              <a:t>https://accelcq.com</a:t>
            </a:r>
            <a:endParaRPr lang="en-US" sz="1600" dirty="0">
              <a:solidFill>
                <a:srgbClr val="CFCBBF"/>
              </a:solidFill>
              <a:latin typeface="Raleway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</a:rPr>
              <a:t>Mobile: +1(408)203-7670</a:t>
            </a:r>
            <a:endParaRPr lang="en-US" sz="1600" dirty="0"/>
          </a:p>
        </p:txBody>
      </p:sp>
      <p:pic>
        <p:nvPicPr>
          <p:cNvPr id="11" name="Picture 10" descr="Cartoon bee with megaphone">
            <a:extLst>
              <a:ext uri="{FF2B5EF4-FFF2-40B4-BE49-F238E27FC236}">
                <a16:creationId xmlns:a16="http://schemas.microsoft.com/office/drawing/2014/main" id="{64DCC660-6654-7AFE-542A-E3510B7E0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334" y="1461054"/>
            <a:ext cx="1940688" cy="187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433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0581"/>
            <a:ext cx="12902327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150"/>
              </a:lnSpc>
              <a:buNone/>
            </a:pPr>
            <a:r>
              <a:rPr lang="en-US" sz="9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Strategic Approach</a:t>
            </a:r>
            <a:endParaRPr lang="en-US" sz="9700" dirty="0"/>
          </a:p>
        </p:txBody>
      </p:sp>
      <p:sp>
        <p:nvSpPr>
          <p:cNvPr id="3" name="Text 1"/>
          <p:cNvSpPr/>
          <p:nvPr/>
        </p:nvSpPr>
        <p:spPr>
          <a:xfrm>
            <a:off x="864037" y="4543782"/>
            <a:ext cx="3086100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🎯</a:t>
            </a: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Why We Exist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5191601"/>
            <a:ext cx="390013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accelerates innovation by enabling enterprises to rapidly build, test, and deploy advanced AI-driven and computing solutions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4005" y="4543782"/>
            <a:ext cx="3086100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⚡</a:t>
            </a: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How We Deliver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4005" y="5191601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turnkey solutions, staff augmentation, and demo-driven experiences across Azure confidential computing and IBM quantum computing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2664" y="4543782"/>
            <a:ext cx="3086100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🚀</a:t>
            </a: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What You Get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2664" y="519160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demo platform, multi-cloud workloads, and rapid development environments as your project foundation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513308" y="7671554"/>
            <a:ext cx="36037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4D4ED1-325A-8D0F-B241-03819653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679" y="703540"/>
            <a:ext cx="8514040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Simon Sinek's Golden Circle Strategy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79" y="1685687"/>
            <a:ext cx="4269938" cy="26390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679" y="4516279"/>
            <a:ext cx="239553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🎯</a:t>
            </a: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WHY (Purpose)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0679" y="4938236"/>
            <a:ext cx="4269938" cy="245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accelerates innovation by enabling large enterprises to rapidly build, test, and deploy advanced AI-driven and computing solutions. We empower clients to move from concept to deployment faster—bridging the gap between innovation and execution through rapid prototyping, confidential computing, and quantum technologies.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71" y="1685687"/>
            <a:ext cx="4269938" cy="26390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80171" y="4516279"/>
            <a:ext cx="239553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⚡</a:t>
            </a: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HOW (Approach)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180171" y="4938236"/>
            <a:ext cx="4269938" cy="245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providing turnkey solutions and staff augmentation with deep technical expertise, we combine CI/CD automation, API-driven integration, and AI agent capabilities. Our demo-driven approach allows clients to visualize and experience the power of rapid development in secure and scalable environments across Azure and IBM Cloud infrastructures.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663" y="1685687"/>
            <a:ext cx="4270058" cy="26390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9663" y="4516279"/>
            <a:ext cx="281201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🚀</a:t>
            </a: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WHAT (Deliverables)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89663" y="4938236"/>
            <a:ext cx="427005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Demo-enabled web platform showcasing AI agent-driven app development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689663" y="5618678"/>
            <a:ext cx="427005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Multi-cloud workload demos: Azure confidential computing and IBM quantum computing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9689663" y="6605826"/>
            <a:ext cx="427005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Rapid development environment and codebase as a client reference to start new projects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5916811" y="7796451"/>
            <a:ext cx="279677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E6EE5-A617-18AB-E471-AE3BDC2752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659725"/>
            <a:ext cx="8383667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STARR Method Framework Strategy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55834" y="2404110"/>
            <a:ext cx="4016454" cy="191095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9131" y="2212836"/>
            <a:ext cx="573524" cy="573524"/>
          </a:xfrm>
          <a:prstGeom prst="roundRect">
            <a:avLst>
              <a:gd name="adj" fmla="val 7971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483" y="2356306"/>
            <a:ext cx="286703" cy="2867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0227" y="2977515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Situation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0227" y="3390781"/>
            <a:ext cx="3921085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Enterprises struggle with complexity, security, and skill gaps in adopting confidential &amp; quantum computing.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450205" y="2117288"/>
            <a:ext cx="4016454" cy="191095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63503" y="1926015"/>
            <a:ext cx="573524" cy="573524"/>
          </a:xfrm>
          <a:prstGeom prst="roundRect">
            <a:avLst>
              <a:gd name="adj" fmla="val 7971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6854" y="2069485"/>
            <a:ext cx="286703" cy="28670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4598" y="2690693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Task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54598" y="3103959"/>
            <a:ext cx="3921085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Simplify tech adoption by building an interactive demo platform for AI-driven rapid app development on secure multi-cloud.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944576" y="1830586"/>
            <a:ext cx="4016454" cy="191095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657874" y="1639312"/>
            <a:ext cx="573524" cy="573524"/>
          </a:xfrm>
          <a:prstGeom prst="roundRect">
            <a:avLst>
              <a:gd name="adj" fmla="val 7971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1225" y="1782782"/>
            <a:ext cx="286703" cy="2867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8969" y="2403991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848969" y="2817257"/>
            <a:ext cx="3921085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Developing a CI/CD web app with AI agents, API workloads, and secure cloud deployments, showcasing accelerated innovation.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55834" y="5474375"/>
            <a:ext cx="4016454" cy="191095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669131" y="5283101"/>
            <a:ext cx="573524" cy="573524"/>
          </a:xfrm>
          <a:prstGeom prst="roundRect">
            <a:avLst>
              <a:gd name="adj" fmla="val 7971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483" y="5426571"/>
            <a:ext cx="286703" cy="2867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0227" y="6047780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60227" y="6461046"/>
            <a:ext cx="3921085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Clients gain tangible PoCs &amp; reusable architectures, reducing time-to-market and boosting tech adoption confidence.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5450205" y="5187553"/>
            <a:ext cx="4016454" cy="191095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5163503" y="4996279"/>
            <a:ext cx="573524" cy="573524"/>
          </a:xfrm>
          <a:prstGeom prst="roundRect">
            <a:avLst>
              <a:gd name="adj" fmla="val 7971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06854" y="5139750"/>
            <a:ext cx="286703" cy="28670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54598" y="5760958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Reflection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5354598" y="6174224"/>
            <a:ext cx="3921085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Reinforces </a:t>
            </a:r>
            <a:r>
              <a:rPr lang="en-US" sz="15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as a thought leader in confidential &amp; quantum computing, building trust through demonstrable expertise.</a:t>
            </a:r>
            <a:endParaRPr lang="en-US" sz="1500" dirty="0"/>
          </a:p>
        </p:txBody>
      </p:sp>
      <p:sp>
        <p:nvSpPr>
          <p:cNvPr id="29" name="Text 21"/>
          <p:cNvSpPr/>
          <p:nvPr/>
        </p:nvSpPr>
        <p:spPr>
          <a:xfrm>
            <a:off x="5920621" y="7797522"/>
            <a:ext cx="278903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0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7FDD49-CAD1-237F-37F9-215AD1F87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284" y="729853"/>
            <a:ext cx="6979325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SCQA Framework Strategy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1073229" y="2366724"/>
            <a:ext cx="6134457" cy="214670"/>
          </a:xfrm>
          <a:prstGeom prst="roundRect">
            <a:avLst>
              <a:gd name="adj" fmla="val 1500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51284" y="2151995"/>
            <a:ext cx="644009" cy="644009"/>
          </a:xfrm>
          <a:prstGeom prst="roundRect">
            <a:avLst>
              <a:gd name="adj" fmla="val 7099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57" y="2313087"/>
            <a:ext cx="321945" cy="3219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5954" y="3010733"/>
            <a:ext cx="26833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Situation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5954" y="3474839"/>
            <a:ext cx="602718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expanding into cutting-edge domains like confidential and quantum computing.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744420" y="2044779"/>
            <a:ext cx="6134576" cy="214670"/>
          </a:xfrm>
          <a:prstGeom prst="roundRect">
            <a:avLst>
              <a:gd name="adj" fmla="val 1500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2475" y="1830050"/>
            <a:ext cx="644009" cy="644009"/>
          </a:xfrm>
          <a:prstGeom prst="roundRect">
            <a:avLst>
              <a:gd name="adj" fmla="val 7099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448" y="1991142"/>
            <a:ext cx="321945" cy="3219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7145" y="2688788"/>
            <a:ext cx="26833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Complication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37145" y="3152894"/>
            <a:ext cx="6027301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Clients need practical, rapid application without heavy upfront investment or long development cycles.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073229" y="5127546"/>
            <a:ext cx="6134457" cy="214670"/>
          </a:xfrm>
          <a:prstGeom prst="roundRect">
            <a:avLst>
              <a:gd name="adj" fmla="val 1500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51284" y="4912816"/>
            <a:ext cx="644009" cy="644009"/>
          </a:xfrm>
          <a:prstGeom prst="roundRect">
            <a:avLst>
              <a:gd name="adj" fmla="val 7099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257" y="5073908"/>
            <a:ext cx="321945" cy="3219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5954" y="5771555"/>
            <a:ext cx="26833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Question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65954" y="6235660"/>
            <a:ext cx="6027182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can </a:t>
            </a:r>
            <a:r>
              <a:rPr lang="en-US" sz="165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effectively showcase expertise and accelerate client adoption of advanced computing solutions?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744420" y="4805601"/>
            <a:ext cx="6134576" cy="214670"/>
          </a:xfrm>
          <a:prstGeom prst="roundRect">
            <a:avLst>
              <a:gd name="adj" fmla="val 1500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422475" y="4590871"/>
            <a:ext cx="644009" cy="644009"/>
          </a:xfrm>
          <a:prstGeom prst="roundRect">
            <a:avLst>
              <a:gd name="adj" fmla="val 7099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3448" y="4751963"/>
            <a:ext cx="321945" cy="32194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7145" y="5449610"/>
            <a:ext cx="26833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Answer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37145" y="5913715"/>
            <a:ext cx="6027301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building a demo-based web platform that uses AI-driven agents and multi-cloud integration for rapid development, security, and scalability. This is a gateway for clients to begin their innovation journey.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5748099" y="7746563"/>
            <a:ext cx="3134201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1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533BCC-0D3E-031D-C2AD-16ECEA34C17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47274"/>
            <a:ext cx="103514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ABT (And, But, Therefore) Strategy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1234321" y="3299936"/>
            <a:ext cx="3765828" cy="246817"/>
          </a:xfrm>
          <a:prstGeom prst="roundRect">
            <a:avLst>
              <a:gd name="adj" fmla="val 1500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4037" y="3053120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79" y="3238262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4040505"/>
            <a:ext cx="364259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AND:</a:t>
            </a: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Current Momentum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10853" y="4960144"/>
            <a:ext cx="36425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enables enterprises to adopt cutting-edge tech like confidential &amp; quantum computing, accelerating innovation.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17369" y="2929652"/>
            <a:ext cx="3765828" cy="246817"/>
          </a:xfrm>
          <a:prstGeom prst="roundRect">
            <a:avLst>
              <a:gd name="adj" fmla="val 1500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247084" y="2682835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2227" y="2867978"/>
            <a:ext cx="370284" cy="3702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901" y="36702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BUT: </a:t>
            </a: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93901" y="4204097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Clients struggle to see practical applications and real-world business outcomes for these complex technologies.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10000417" y="2559368"/>
            <a:ext cx="3765828" cy="246817"/>
          </a:xfrm>
          <a:prstGeom prst="roundRect">
            <a:avLst>
              <a:gd name="adj" fmla="val 1500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630132" y="2312551"/>
            <a:ext cx="740569" cy="740569"/>
          </a:xfrm>
          <a:prstGeom prst="roundRect">
            <a:avLst>
              <a:gd name="adj" fmla="val 6173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5274" y="2497693"/>
            <a:ext cx="370284" cy="3702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3299936"/>
            <a:ext cx="364259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THEREFORE:</a:t>
            </a: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Our Solution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9876949" y="4219575"/>
            <a:ext cx="36425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demo platform, with AI agents &amp; cloud workloads, bridges this gap, enabling rapid development &amp; inspiring client innovation.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5513308" y="7671554"/>
            <a:ext cx="36037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C3296F-2D83-B185-A336-1963352EEE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989" y="654129"/>
            <a:ext cx="8999458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Monroe's Motivated Sequence Strategy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60001" y="2406253"/>
            <a:ext cx="4012644" cy="19192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71989" y="2214205"/>
            <a:ext cx="576024" cy="576024"/>
          </a:xfrm>
          <a:prstGeom prst="roundRect">
            <a:avLst>
              <a:gd name="adj" fmla="val 793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935" y="2358271"/>
            <a:ext cx="288012" cy="2880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3918" y="2982158"/>
            <a:ext cx="24001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Attention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3918" y="3397329"/>
            <a:ext cx="391691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Confidential &amp; Quantum Computing: The next wave is here, but complexity causes hesitation.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452705" y="2118241"/>
            <a:ext cx="4012763" cy="19192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64693" y="1926193"/>
            <a:ext cx="576024" cy="576024"/>
          </a:xfrm>
          <a:prstGeom prst="roundRect">
            <a:avLst>
              <a:gd name="adj" fmla="val 793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8640" y="2070259"/>
            <a:ext cx="288012" cy="2880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6622" y="2694146"/>
            <a:ext cx="24001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Need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56622" y="3109317"/>
            <a:ext cx="3917037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Clients need clear, hands-on examples to prove feasibility, speed, and value.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945529" y="1830229"/>
            <a:ext cx="4012763" cy="19192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657517" y="1638181"/>
            <a:ext cx="576024" cy="576024"/>
          </a:xfrm>
          <a:prstGeom prst="roundRect">
            <a:avLst>
              <a:gd name="adj" fmla="val 793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1463" y="1782247"/>
            <a:ext cx="288012" cy="2880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9445" y="2406134"/>
            <a:ext cx="24001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Satisfaction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849445" y="2821305"/>
            <a:ext cx="3917037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demo platform provides AI-powered confidential/quantum examples across Azure/IBM with CI/CD.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60001" y="5470803"/>
            <a:ext cx="4012644" cy="19192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671989" y="5278755"/>
            <a:ext cx="576024" cy="576024"/>
          </a:xfrm>
          <a:prstGeom prst="roundRect">
            <a:avLst>
              <a:gd name="adj" fmla="val 793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935" y="5422821"/>
            <a:ext cx="288012" cy="2880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3918" y="6046708"/>
            <a:ext cx="24001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63918" y="6461879"/>
            <a:ext cx="391691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Launch secure, high-performance apps in weeks, not months, with </a:t>
            </a:r>
            <a:r>
              <a:rPr lang="en-US" sz="15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's proven expertise.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5452705" y="5182791"/>
            <a:ext cx="4012763" cy="19192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5164693" y="4990743"/>
            <a:ext cx="576024" cy="576024"/>
          </a:xfrm>
          <a:prstGeom prst="roundRect">
            <a:avLst>
              <a:gd name="adj" fmla="val 793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08640" y="5134808"/>
            <a:ext cx="288012" cy="28801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56622" y="5758696"/>
            <a:ext cx="24001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5356622" y="6173867"/>
            <a:ext cx="3917037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Partner with </a:t>
            </a:r>
            <a:r>
              <a:rPr lang="en-US" sz="15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kickstart rapid development using our demo environment as your foundation.</a:t>
            </a:r>
            <a:endParaRPr lang="en-US" sz="1500" dirty="0"/>
          </a:p>
        </p:txBody>
      </p:sp>
      <p:sp>
        <p:nvSpPr>
          <p:cNvPr id="29" name="Text 21"/>
          <p:cNvSpPr/>
          <p:nvPr/>
        </p:nvSpPr>
        <p:spPr>
          <a:xfrm>
            <a:off x="5914311" y="7795617"/>
            <a:ext cx="280166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0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88D85A-B46E-2253-42F1-4F08DA991D8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6602"/>
            <a:ext cx="6421517" cy="802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50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Leadership Team</a:t>
            </a:r>
            <a:endParaRPr lang="en-US" sz="5050" dirty="0"/>
          </a:p>
        </p:txBody>
      </p:sp>
      <p:sp>
        <p:nvSpPr>
          <p:cNvPr id="3" name="Text 1"/>
          <p:cNvSpPr/>
          <p:nvPr/>
        </p:nvSpPr>
        <p:spPr>
          <a:xfrm>
            <a:off x="572095" y="1496020"/>
            <a:ext cx="134862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leadership team combines decades of experience in emerging technologies with proven delivery expertise.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2095" y="3753771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Mansoor Khan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72095" y="4071549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Chief Executive Officer</a:t>
            </a:r>
            <a:r>
              <a:rPr lang="en-US" sz="1000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LLC, CA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5120997" y="3753771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Tapa Biswas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120997" y="4071549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Chief Technology Officer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Quantum/Confidential Computing &amp; AI Infrastructure</a:t>
            </a:r>
            <a:endParaRPr lang="en-US" sz="1000" dirty="0"/>
          </a:p>
        </p:txBody>
      </p:sp>
      <p:sp>
        <p:nvSpPr>
          <p:cNvPr id="11" name="Text 6"/>
          <p:cNvSpPr/>
          <p:nvPr/>
        </p:nvSpPr>
        <p:spPr>
          <a:xfrm>
            <a:off x="9669899" y="3753771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 Ranjan Kumar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669899" y="4071549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 Computing Lead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IBM Quantum Solutions &amp; Integration</a:t>
            </a:r>
            <a:endParaRPr lang="en-US" sz="1000" dirty="0"/>
          </a:p>
        </p:txBody>
      </p:sp>
      <p:sp>
        <p:nvSpPr>
          <p:cNvPr id="14" name="Text 8"/>
          <p:cNvSpPr/>
          <p:nvPr/>
        </p:nvSpPr>
        <p:spPr>
          <a:xfrm>
            <a:off x="572095" y="7001109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Laawanya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572095" y="7318887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Confidential Computing Architect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Azure Confidential Computing</a:t>
            </a:r>
            <a:endParaRPr lang="en-US" sz="1000" dirty="0"/>
          </a:p>
        </p:txBody>
      </p:sp>
      <p:sp>
        <p:nvSpPr>
          <p:cNvPr id="17" name="Text 10"/>
          <p:cNvSpPr/>
          <p:nvPr/>
        </p:nvSpPr>
        <p:spPr>
          <a:xfrm>
            <a:off x="5120997" y="7001109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Mallikharjuna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5120997" y="7318887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Enterprise ArchitectTOGAF Enterprise and Solution Architecture</a:t>
            </a:r>
            <a:endParaRPr lang="en-US" sz="1000" dirty="0"/>
          </a:p>
        </p:txBody>
      </p:sp>
      <p:sp>
        <p:nvSpPr>
          <p:cNvPr id="20" name="Text 12"/>
          <p:cNvSpPr/>
          <p:nvPr/>
        </p:nvSpPr>
        <p:spPr>
          <a:xfrm>
            <a:off x="9669899" y="7001109"/>
            <a:ext cx="19264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Karunakar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9669899" y="7318887"/>
            <a:ext cx="438840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DevOps &amp; Automation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Multi-Cloud &amp; API Integration</a:t>
            </a:r>
            <a:endParaRPr lang="en-US" sz="1000" dirty="0"/>
          </a:p>
        </p:txBody>
      </p:sp>
      <p:sp>
        <p:nvSpPr>
          <p:cNvPr id="23" name="Text 14"/>
          <p:cNvSpPr/>
          <p:nvPr/>
        </p:nvSpPr>
        <p:spPr>
          <a:xfrm>
            <a:off x="6378893" y="7876219"/>
            <a:ext cx="1872615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27D6CC-4629-CD4E-9C98-2B1E18AC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513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Mission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1234321" y="2763441"/>
            <a:ext cx="7045643" cy="27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 accelerate enterprise innovation by bridging the gap between cutting-edge technologies and practical business outcomes through rapid prototyping, confidential computing, and quantum solutions.</a:t>
            </a:r>
            <a:endParaRPr lang="en-US" sz="2900" dirty="0"/>
          </a:p>
        </p:txBody>
      </p:sp>
      <p:sp>
        <p:nvSpPr>
          <p:cNvPr id="5" name="Shape 2"/>
          <p:cNvSpPr/>
          <p:nvPr/>
        </p:nvSpPr>
        <p:spPr>
          <a:xfrm>
            <a:off x="864037" y="2393156"/>
            <a:ext cx="30480" cy="3517344"/>
          </a:xfrm>
          <a:prstGeom prst="rect">
            <a:avLst/>
          </a:prstGeom>
          <a:solidFill>
            <a:srgbClr val="EEE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64037" y="618815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empower clients to move from concept to deployment faster than ever before.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315664" y="7671554"/>
            <a:ext cx="365557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AccelCQ LLC, CA Confidential &amp; Proprietary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B563C-C944-432D-3D7E-1C367805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5" r="10353"/>
          <a:stretch>
            <a:fillRect/>
          </a:stretch>
        </p:blipFill>
        <p:spPr>
          <a:xfrm>
            <a:off x="12246015" y="239447"/>
            <a:ext cx="2141316" cy="590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1580</Words>
  <Application>Microsoft Office PowerPoint</Application>
  <PresentationFormat>Custom</PresentationFormat>
  <Paragraphs>181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Ranjan Kumar</cp:lastModifiedBy>
  <cp:revision>2</cp:revision>
  <dcterms:created xsi:type="dcterms:W3CDTF">2025-11-03T21:56:17Z</dcterms:created>
  <dcterms:modified xsi:type="dcterms:W3CDTF">2025-11-04T00:24:07Z</dcterms:modified>
</cp:coreProperties>
</file>